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9C7B-30C8-44A2-B235-84DA78B9005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864E7-07BB-46EF-9136-B2E9FD3E42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Многогранники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Раздел геометрии, изучающий свойства фигур в пространстве называется…</a:t>
            </a:r>
          </a:p>
          <a:p>
            <a:r>
              <a:rPr lang="ru-RU" sz="2800" dirty="0" smtClean="0"/>
              <a:t>Многогранником называют…</a:t>
            </a:r>
          </a:p>
          <a:p>
            <a:r>
              <a:rPr lang="ru-RU" sz="2800" dirty="0" smtClean="0"/>
              <a:t>Примеры многогранников: …</a:t>
            </a:r>
          </a:p>
          <a:p>
            <a:r>
              <a:rPr lang="ru-RU" sz="2800" dirty="0" smtClean="0"/>
              <a:t>Разделите кол-во вершин куба на кол-во вершин тетраэдра</a:t>
            </a:r>
          </a:p>
          <a:p>
            <a:r>
              <a:rPr lang="ru-RU" sz="2800" dirty="0" smtClean="0"/>
              <a:t>Во сколько раз кол-во ребер куба больше кол-ва ребер октаэдра?</a:t>
            </a:r>
          </a:p>
          <a:p>
            <a:endParaRPr lang="ru-RU" sz="24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5486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Повторение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ru-RU" dirty="0" smtClean="0"/>
              <a:t>Повторение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92696"/>
          </a:xfrm>
        </p:spPr>
        <p:txBody>
          <a:bodyPr/>
          <a:lstStyle/>
          <a:p>
            <a:r>
              <a:rPr lang="ru-RU" dirty="0" smtClean="0"/>
              <a:t>Сколько граней у многогранника?</a:t>
            </a:r>
            <a:endParaRPr lang="ru-RU" dirty="0"/>
          </a:p>
        </p:txBody>
      </p:sp>
      <p:pic>
        <p:nvPicPr>
          <p:cNvPr id="5" name="Рисунок 4" descr="окт.jpg"/>
          <p:cNvPicPr>
            <a:picLocks noChangeAspect="1"/>
          </p:cNvPicPr>
          <p:nvPr/>
        </p:nvPicPr>
        <p:blipFill>
          <a:blip r:embed="rId2" cstate="print"/>
          <a:srcRect l="1963" t="34696" r="53150" b="8447"/>
          <a:stretch>
            <a:fillRect/>
          </a:stretch>
        </p:blipFill>
        <p:spPr>
          <a:xfrm>
            <a:off x="611560" y="2636912"/>
            <a:ext cx="2880320" cy="2736304"/>
          </a:xfrm>
          <a:prstGeom prst="rect">
            <a:avLst/>
          </a:prstGeom>
        </p:spPr>
      </p:pic>
      <p:grpSp>
        <p:nvGrpSpPr>
          <p:cNvPr id="59" name="Группа 58"/>
          <p:cNvGrpSpPr/>
          <p:nvPr/>
        </p:nvGrpSpPr>
        <p:grpSpPr>
          <a:xfrm>
            <a:off x="632460" y="2636912"/>
            <a:ext cx="2827020" cy="2736304"/>
            <a:chOff x="632460" y="2636912"/>
            <a:chExt cx="2827020" cy="2736304"/>
          </a:xfrm>
        </p:grpSpPr>
        <p:sp>
          <p:nvSpPr>
            <p:cNvPr id="9" name="Полилиния 8"/>
            <p:cNvSpPr/>
            <p:nvPr/>
          </p:nvSpPr>
          <p:spPr>
            <a:xfrm>
              <a:off x="632460" y="3604260"/>
              <a:ext cx="2827020" cy="487680"/>
            </a:xfrm>
            <a:custGeom>
              <a:avLst/>
              <a:gdLst>
                <a:gd name="connsiteX0" fmla="*/ 0 w 2827020"/>
                <a:gd name="connsiteY0" fmla="*/ 342900 h 487680"/>
                <a:gd name="connsiteX1" fmla="*/ 800100 w 2827020"/>
                <a:gd name="connsiteY1" fmla="*/ 0 h 487680"/>
                <a:gd name="connsiteX2" fmla="*/ 1866900 w 2827020"/>
                <a:gd name="connsiteY2" fmla="*/ 22860 h 487680"/>
                <a:gd name="connsiteX3" fmla="*/ 2827020 w 2827020"/>
                <a:gd name="connsiteY3" fmla="*/ 487680 h 487680"/>
                <a:gd name="connsiteX4" fmla="*/ 2819400 w 2827020"/>
                <a:gd name="connsiteY4" fmla="*/ 487680 h 48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20" h="487680">
                  <a:moveTo>
                    <a:pt x="0" y="342900"/>
                  </a:moveTo>
                  <a:lnTo>
                    <a:pt x="800100" y="0"/>
                  </a:lnTo>
                  <a:lnTo>
                    <a:pt x="1866900" y="22860"/>
                  </a:lnTo>
                  <a:lnTo>
                    <a:pt x="2827020" y="487680"/>
                  </a:lnTo>
                  <a:lnTo>
                    <a:pt x="2819400" y="487680"/>
                  </a:lnTo>
                </a:path>
              </a:pathLst>
            </a:custGeom>
            <a:ln w="19050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единительная линия 19"/>
            <p:cNvCxnSpPr>
              <a:stCxn id="5" idx="0"/>
              <a:endCxn id="9" idx="1"/>
            </p:cNvCxnSpPr>
            <p:nvPr/>
          </p:nvCxnSpPr>
          <p:spPr>
            <a:xfrm flipH="1">
              <a:off x="1432560" y="2636912"/>
              <a:ext cx="619160" cy="967348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>
              <a:stCxn id="5" idx="0"/>
              <a:endCxn id="9" idx="2"/>
            </p:cNvCxnSpPr>
            <p:nvPr/>
          </p:nvCxnSpPr>
          <p:spPr>
            <a:xfrm>
              <a:off x="2051720" y="2636912"/>
              <a:ext cx="447640" cy="990208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>
              <a:stCxn id="5" idx="2"/>
              <a:endCxn id="9" idx="1"/>
            </p:cNvCxnSpPr>
            <p:nvPr/>
          </p:nvCxnSpPr>
          <p:spPr>
            <a:xfrm flipH="1" flipV="1">
              <a:off x="1432560" y="3604260"/>
              <a:ext cx="619160" cy="17689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>
              <a:stCxn id="5" idx="2"/>
              <a:endCxn id="9" idx="2"/>
            </p:cNvCxnSpPr>
            <p:nvPr/>
          </p:nvCxnSpPr>
          <p:spPr>
            <a:xfrm flipV="1">
              <a:off x="2051720" y="3627120"/>
              <a:ext cx="447640" cy="174609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Группа 57"/>
          <p:cNvGrpSpPr/>
          <p:nvPr/>
        </p:nvGrpSpPr>
        <p:grpSpPr>
          <a:xfrm>
            <a:off x="4355976" y="2564904"/>
            <a:ext cx="3096344" cy="2880320"/>
            <a:chOff x="4572000" y="2708920"/>
            <a:chExt cx="3096344" cy="2880320"/>
          </a:xfrm>
        </p:grpSpPr>
        <p:pic>
          <p:nvPicPr>
            <p:cNvPr id="56" name="Рисунок 55" descr="окт.jpg"/>
            <p:cNvPicPr>
              <a:picLocks noChangeAspect="1"/>
            </p:cNvPicPr>
            <p:nvPr/>
          </p:nvPicPr>
          <p:blipFill>
            <a:blip r:embed="rId2" cstate="print"/>
            <a:srcRect l="50218" t="33200" r="1528" b="6951"/>
            <a:stretch>
              <a:fillRect/>
            </a:stretch>
          </p:blipFill>
          <p:spPr>
            <a:xfrm>
              <a:off x="4572000" y="2708920"/>
              <a:ext cx="3096344" cy="2880320"/>
            </a:xfrm>
            <a:prstGeom prst="rect">
              <a:avLst/>
            </a:prstGeom>
          </p:spPr>
        </p:pic>
        <p:sp>
          <p:nvSpPr>
            <p:cNvPr id="57" name="Прямоугольник 56"/>
            <p:cNvSpPr/>
            <p:nvPr/>
          </p:nvSpPr>
          <p:spPr>
            <a:xfrm>
              <a:off x="6444208" y="5445224"/>
              <a:ext cx="122413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араллелограмм 4"/>
          <p:cNvSpPr/>
          <p:nvPr/>
        </p:nvSpPr>
        <p:spPr>
          <a:xfrm>
            <a:off x="1619672" y="4077072"/>
            <a:ext cx="5904656" cy="1728192"/>
          </a:xfrm>
          <a:prstGeom prst="parallelogram">
            <a:avLst/>
          </a:prstGeom>
          <a:solidFill>
            <a:srgbClr val="92D050">
              <a:alpha val="46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араллелограмм 3"/>
          <p:cNvSpPr/>
          <p:nvPr/>
        </p:nvSpPr>
        <p:spPr>
          <a:xfrm>
            <a:off x="1619672" y="1196752"/>
            <a:ext cx="5904656" cy="1728192"/>
          </a:xfrm>
          <a:prstGeom prst="parallelogram">
            <a:avLst/>
          </a:prstGeom>
          <a:solidFill>
            <a:srgbClr val="92D050">
              <a:alpha val="33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767295" y="1390866"/>
            <a:ext cx="3717560" cy="1304144"/>
          </a:xfrm>
          <a:custGeom>
            <a:avLst/>
            <a:gdLst>
              <a:gd name="connsiteX0" fmla="*/ 0 w 3717560"/>
              <a:gd name="connsiteY0" fmla="*/ 629587 h 1304144"/>
              <a:gd name="connsiteX1" fmla="*/ 1034321 w 3717560"/>
              <a:gd name="connsiteY1" fmla="*/ 0 h 1304144"/>
              <a:gd name="connsiteX2" fmla="*/ 2653259 w 3717560"/>
              <a:gd name="connsiteY2" fmla="*/ 0 h 1304144"/>
              <a:gd name="connsiteX3" fmla="*/ 3717560 w 3717560"/>
              <a:gd name="connsiteY3" fmla="*/ 929390 h 1304144"/>
              <a:gd name="connsiteX4" fmla="*/ 1783829 w 3717560"/>
              <a:gd name="connsiteY4" fmla="*/ 1304144 h 1304144"/>
              <a:gd name="connsiteX5" fmla="*/ 0 w 3717560"/>
              <a:gd name="connsiteY5" fmla="*/ 629587 h 13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7560" h="1304144">
                <a:moveTo>
                  <a:pt x="0" y="629587"/>
                </a:moveTo>
                <a:lnTo>
                  <a:pt x="1034321" y="0"/>
                </a:lnTo>
                <a:lnTo>
                  <a:pt x="2653259" y="0"/>
                </a:lnTo>
                <a:lnTo>
                  <a:pt x="3717560" y="929390"/>
                </a:lnTo>
                <a:lnTo>
                  <a:pt x="1783829" y="1304144"/>
                </a:lnTo>
                <a:lnTo>
                  <a:pt x="0" y="629587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Группа 27"/>
          <p:cNvGrpSpPr/>
          <p:nvPr/>
        </p:nvGrpSpPr>
        <p:grpSpPr>
          <a:xfrm>
            <a:off x="2437511" y="4365104"/>
            <a:ext cx="3717561" cy="1292074"/>
            <a:chOff x="2293495" y="4653136"/>
            <a:chExt cx="3717561" cy="1292074"/>
          </a:xfrm>
        </p:grpSpPr>
        <p:sp>
          <p:nvSpPr>
            <p:cNvPr id="9" name="Полилиния 8"/>
            <p:cNvSpPr/>
            <p:nvPr/>
          </p:nvSpPr>
          <p:spPr>
            <a:xfrm>
              <a:off x="2297724" y="4653136"/>
              <a:ext cx="3702570" cy="914400"/>
            </a:xfrm>
            <a:custGeom>
              <a:avLst/>
              <a:gdLst>
                <a:gd name="connsiteX0" fmla="*/ 0 w 3702570"/>
                <a:gd name="connsiteY0" fmla="*/ 644577 h 914400"/>
                <a:gd name="connsiteX1" fmla="*/ 1034321 w 3702570"/>
                <a:gd name="connsiteY1" fmla="*/ 0 h 914400"/>
                <a:gd name="connsiteX2" fmla="*/ 2683239 w 3702570"/>
                <a:gd name="connsiteY2" fmla="*/ 14991 h 914400"/>
                <a:gd name="connsiteX3" fmla="*/ 3702570 w 3702570"/>
                <a:gd name="connsiteY3" fmla="*/ 9144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2570" h="914400">
                  <a:moveTo>
                    <a:pt x="0" y="644577"/>
                  </a:moveTo>
                  <a:lnTo>
                    <a:pt x="1034321" y="0"/>
                  </a:lnTo>
                  <a:lnTo>
                    <a:pt x="2683239" y="14991"/>
                  </a:lnTo>
                  <a:lnTo>
                    <a:pt x="3702570" y="914400"/>
                  </a:lnTo>
                </a:path>
              </a:pathLst>
            </a:custGeom>
            <a:ln w="38100">
              <a:solidFill>
                <a:srgbClr val="C00000"/>
              </a:solidFill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2293495" y="5255662"/>
              <a:ext cx="3717561" cy="689548"/>
            </a:xfrm>
            <a:custGeom>
              <a:avLst/>
              <a:gdLst>
                <a:gd name="connsiteX0" fmla="*/ 0 w 3717561"/>
                <a:gd name="connsiteY0" fmla="*/ 0 h 689548"/>
                <a:gd name="connsiteX1" fmla="*/ 1783829 w 3717561"/>
                <a:gd name="connsiteY1" fmla="*/ 689548 h 689548"/>
                <a:gd name="connsiteX2" fmla="*/ 3717561 w 3717561"/>
                <a:gd name="connsiteY2" fmla="*/ 314794 h 68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17561" h="689548">
                  <a:moveTo>
                    <a:pt x="0" y="0"/>
                  </a:moveTo>
                  <a:lnTo>
                    <a:pt x="1783829" y="689548"/>
                  </a:lnTo>
                  <a:lnTo>
                    <a:pt x="3717561" y="314794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2" name="Прямая соединительная линия 11"/>
          <p:cNvCxnSpPr>
            <a:endCxn id="10" idx="0"/>
          </p:cNvCxnSpPr>
          <p:nvPr/>
        </p:nvCxnSpPr>
        <p:spPr>
          <a:xfrm flipH="1">
            <a:off x="2437511" y="2035443"/>
            <a:ext cx="329785" cy="2932187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9" idx="1"/>
          </p:cNvCxnSpPr>
          <p:nvPr/>
        </p:nvCxnSpPr>
        <p:spPr>
          <a:xfrm flipH="1">
            <a:off x="3476061" y="1412776"/>
            <a:ext cx="299347" cy="2952328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7" idx="2"/>
            <a:endCxn id="9" idx="2"/>
          </p:cNvCxnSpPr>
          <p:nvPr/>
        </p:nvCxnSpPr>
        <p:spPr>
          <a:xfrm flipH="1">
            <a:off x="5124978" y="1390866"/>
            <a:ext cx="295575" cy="2989229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10" idx="2"/>
          </p:cNvCxnSpPr>
          <p:nvPr/>
        </p:nvCxnSpPr>
        <p:spPr>
          <a:xfrm flipH="1">
            <a:off x="6155072" y="2348880"/>
            <a:ext cx="299622" cy="2933544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endCxn id="10" idx="1"/>
          </p:cNvCxnSpPr>
          <p:nvPr/>
        </p:nvCxnSpPr>
        <p:spPr>
          <a:xfrm flipH="1">
            <a:off x="4221341" y="2693930"/>
            <a:ext cx="289137" cy="2963248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олилиния 29"/>
          <p:cNvSpPr/>
          <p:nvPr/>
        </p:nvSpPr>
        <p:spPr>
          <a:xfrm>
            <a:off x="2411760" y="4365104"/>
            <a:ext cx="3717560" cy="1304144"/>
          </a:xfrm>
          <a:custGeom>
            <a:avLst/>
            <a:gdLst>
              <a:gd name="connsiteX0" fmla="*/ 0 w 3717560"/>
              <a:gd name="connsiteY0" fmla="*/ 629587 h 1304144"/>
              <a:gd name="connsiteX1" fmla="*/ 1034321 w 3717560"/>
              <a:gd name="connsiteY1" fmla="*/ 0 h 1304144"/>
              <a:gd name="connsiteX2" fmla="*/ 2653259 w 3717560"/>
              <a:gd name="connsiteY2" fmla="*/ 0 h 1304144"/>
              <a:gd name="connsiteX3" fmla="*/ 3717560 w 3717560"/>
              <a:gd name="connsiteY3" fmla="*/ 929390 h 1304144"/>
              <a:gd name="connsiteX4" fmla="*/ 1783829 w 3717560"/>
              <a:gd name="connsiteY4" fmla="*/ 1304144 h 1304144"/>
              <a:gd name="connsiteX5" fmla="*/ 0 w 3717560"/>
              <a:gd name="connsiteY5" fmla="*/ 629587 h 13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7560" h="1304144">
                <a:moveTo>
                  <a:pt x="0" y="629587"/>
                </a:moveTo>
                <a:lnTo>
                  <a:pt x="1034321" y="0"/>
                </a:lnTo>
                <a:lnTo>
                  <a:pt x="2653259" y="0"/>
                </a:lnTo>
                <a:lnTo>
                  <a:pt x="3717560" y="929390"/>
                </a:lnTo>
                <a:lnTo>
                  <a:pt x="1783829" y="1304144"/>
                </a:lnTo>
                <a:lnTo>
                  <a:pt x="0" y="629587"/>
                </a:lnTo>
                <a:close/>
              </a:path>
            </a:pathLst>
          </a:custGeom>
          <a:solidFill>
            <a:srgbClr val="92D050">
              <a:alpha val="3300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2123728" y="764704"/>
            <a:ext cx="3888432" cy="2497633"/>
            <a:chOff x="1115616" y="620688"/>
            <a:chExt cx="3888432" cy="2497633"/>
          </a:xfrm>
        </p:grpSpPr>
        <p:sp>
          <p:nvSpPr>
            <p:cNvPr id="31" name="TextBox 30"/>
            <p:cNvSpPr txBox="1"/>
            <p:nvPr/>
          </p:nvSpPr>
          <p:spPr>
            <a:xfrm>
              <a:off x="1115616" y="1484784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A</a:t>
              </a:r>
              <a:r>
                <a:rPr lang="en-US" sz="2400" dirty="0" smtClean="0"/>
                <a:t>1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483768" y="620688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A</a:t>
              </a:r>
              <a:r>
                <a:rPr lang="en-US" sz="2400" dirty="0" smtClean="0"/>
                <a:t>2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11960" y="620688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A</a:t>
              </a:r>
              <a:r>
                <a:rPr lang="en-US" sz="2400" dirty="0" smtClean="0"/>
                <a:t>3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491880" y="2348880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A</a:t>
              </a:r>
              <a:r>
                <a:rPr lang="en-US" sz="2400" dirty="0" smtClean="0"/>
                <a:t>n</a:t>
              </a:r>
              <a:endParaRPr lang="ru-RU" dirty="0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1835696" y="3789040"/>
            <a:ext cx="4104456" cy="2569641"/>
            <a:chOff x="1979712" y="1030089"/>
            <a:chExt cx="4104456" cy="2569641"/>
          </a:xfrm>
        </p:grpSpPr>
        <p:sp>
          <p:nvSpPr>
            <p:cNvPr id="37" name="TextBox 36"/>
            <p:cNvSpPr txBox="1"/>
            <p:nvPr/>
          </p:nvSpPr>
          <p:spPr>
            <a:xfrm>
              <a:off x="1979712" y="1844824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B</a:t>
              </a:r>
              <a:r>
                <a:rPr lang="en-US" sz="2400" dirty="0" smtClean="0"/>
                <a:t>1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059832" y="1052736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B</a:t>
              </a:r>
              <a:r>
                <a:rPr lang="en-US" sz="2400" dirty="0" smtClean="0"/>
                <a:t>2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92080" y="1030089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B</a:t>
              </a:r>
              <a:r>
                <a:rPr lang="en-US" sz="2400" dirty="0" smtClean="0"/>
                <a:t>3</a:t>
              </a:r>
              <a:endParaRPr lang="ru-R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211960" y="2830289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err="1" smtClean="0"/>
                <a:t>B</a:t>
              </a:r>
              <a:r>
                <a:rPr lang="en-US" sz="2400" dirty="0" err="1" smtClean="0"/>
                <a:t>n</a:t>
              </a:r>
              <a:endParaRPr lang="ru-RU" dirty="0"/>
            </a:p>
          </p:txBody>
        </p:sp>
      </p:grpSp>
      <p:cxnSp>
        <p:nvCxnSpPr>
          <p:cNvPr id="44" name="Прямая соединительная линия 43"/>
          <p:cNvCxnSpPr/>
          <p:nvPr/>
        </p:nvCxnSpPr>
        <p:spPr>
          <a:xfrm>
            <a:off x="3203848" y="1484784"/>
            <a:ext cx="144016" cy="3600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2843808" y="4509120"/>
            <a:ext cx="144016" cy="3600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Группа 49"/>
          <p:cNvGrpSpPr/>
          <p:nvPr/>
        </p:nvGrpSpPr>
        <p:grpSpPr>
          <a:xfrm>
            <a:off x="4355976" y="1196752"/>
            <a:ext cx="144016" cy="360040"/>
            <a:chOff x="3347864" y="1052736"/>
            <a:chExt cx="144016" cy="360040"/>
          </a:xfrm>
        </p:grpSpPr>
        <p:cxnSp>
          <p:nvCxnSpPr>
            <p:cNvPr id="46" name="Прямая соединительная линия 45"/>
            <p:cNvCxnSpPr/>
            <p:nvPr/>
          </p:nvCxnSpPr>
          <p:spPr>
            <a:xfrm>
              <a:off x="3347864" y="1052736"/>
              <a:ext cx="0" cy="3600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3491880" y="1052736"/>
              <a:ext cx="0" cy="3600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/>
          <p:cNvGrpSpPr/>
          <p:nvPr/>
        </p:nvGrpSpPr>
        <p:grpSpPr>
          <a:xfrm>
            <a:off x="4067944" y="4221088"/>
            <a:ext cx="144016" cy="360040"/>
            <a:chOff x="3347864" y="1052736"/>
            <a:chExt cx="144016" cy="360040"/>
          </a:xfrm>
        </p:grpSpPr>
        <p:cxnSp>
          <p:nvCxnSpPr>
            <p:cNvPr id="52" name="Прямая соединительная линия 51"/>
            <p:cNvCxnSpPr/>
            <p:nvPr/>
          </p:nvCxnSpPr>
          <p:spPr>
            <a:xfrm>
              <a:off x="3347864" y="1052736"/>
              <a:ext cx="0" cy="3600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3491880" y="1052736"/>
              <a:ext cx="0" cy="3600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Заголовок 1"/>
          <p:cNvSpPr txBox="1">
            <a:spLocks/>
          </p:cNvSpPr>
          <p:nvPr/>
        </p:nvSpPr>
        <p:spPr>
          <a:xfrm>
            <a:off x="2051720" y="188640"/>
            <a:ext cx="4896544" cy="5486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n-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угольная призма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7" grpId="0" animBg="1"/>
      <p:bldP spid="30" grpId="0" animBg="1"/>
      <p:bldP spid="30" grpId="1" animBg="1"/>
      <p:bldP spid="56" grpId="0" animBg="1"/>
      <p:bldP spid="5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2663280" y="1340768"/>
            <a:ext cx="3717560" cy="1304144"/>
          </a:xfrm>
          <a:custGeom>
            <a:avLst/>
            <a:gdLst>
              <a:gd name="connsiteX0" fmla="*/ 0 w 3717560"/>
              <a:gd name="connsiteY0" fmla="*/ 629587 h 1304144"/>
              <a:gd name="connsiteX1" fmla="*/ 1034321 w 3717560"/>
              <a:gd name="connsiteY1" fmla="*/ 0 h 1304144"/>
              <a:gd name="connsiteX2" fmla="*/ 2653259 w 3717560"/>
              <a:gd name="connsiteY2" fmla="*/ 0 h 1304144"/>
              <a:gd name="connsiteX3" fmla="*/ 3717560 w 3717560"/>
              <a:gd name="connsiteY3" fmla="*/ 929390 h 1304144"/>
              <a:gd name="connsiteX4" fmla="*/ 1783829 w 3717560"/>
              <a:gd name="connsiteY4" fmla="*/ 1304144 h 1304144"/>
              <a:gd name="connsiteX5" fmla="*/ 0 w 3717560"/>
              <a:gd name="connsiteY5" fmla="*/ 629587 h 13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7560" h="1304144">
                <a:moveTo>
                  <a:pt x="0" y="629587"/>
                </a:moveTo>
                <a:lnTo>
                  <a:pt x="1034321" y="0"/>
                </a:lnTo>
                <a:lnTo>
                  <a:pt x="2653259" y="0"/>
                </a:lnTo>
                <a:lnTo>
                  <a:pt x="3717560" y="929390"/>
                </a:lnTo>
                <a:lnTo>
                  <a:pt x="1783829" y="1304144"/>
                </a:lnTo>
                <a:lnTo>
                  <a:pt x="0" y="629587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2333496" y="4315006"/>
            <a:ext cx="3717561" cy="1292074"/>
            <a:chOff x="2293495" y="4653136"/>
            <a:chExt cx="3717561" cy="1292074"/>
          </a:xfrm>
        </p:grpSpPr>
        <p:sp>
          <p:nvSpPr>
            <p:cNvPr id="9" name="Полилиния 8"/>
            <p:cNvSpPr/>
            <p:nvPr/>
          </p:nvSpPr>
          <p:spPr>
            <a:xfrm>
              <a:off x="2297724" y="4653136"/>
              <a:ext cx="3702570" cy="914400"/>
            </a:xfrm>
            <a:custGeom>
              <a:avLst/>
              <a:gdLst>
                <a:gd name="connsiteX0" fmla="*/ 0 w 3702570"/>
                <a:gd name="connsiteY0" fmla="*/ 644577 h 914400"/>
                <a:gd name="connsiteX1" fmla="*/ 1034321 w 3702570"/>
                <a:gd name="connsiteY1" fmla="*/ 0 h 914400"/>
                <a:gd name="connsiteX2" fmla="*/ 2683239 w 3702570"/>
                <a:gd name="connsiteY2" fmla="*/ 14991 h 914400"/>
                <a:gd name="connsiteX3" fmla="*/ 3702570 w 3702570"/>
                <a:gd name="connsiteY3" fmla="*/ 9144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2570" h="914400">
                  <a:moveTo>
                    <a:pt x="0" y="644577"/>
                  </a:moveTo>
                  <a:lnTo>
                    <a:pt x="1034321" y="0"/>
                  </a:lnTo>
                  <a:lnTo>
                    <a:pt x="2683239" y="14991"/>
                  </a:lnTo>
                  <a:lnTo>
                    <a:pt x="3702570" y="914400"/>
                  </a:lnTo>
                </a:path>
              </a:pathLst>
            </a:custGeom>
            <a:ln w="38100">
              <a:solidFill>
                <a:srgbClr val="C00000"/>
              </a:solidFill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2293495" y="5255662"/>
              <a:ext cx="3717561" cy="689548"/>
            </a:xfrm>
            <a:custGeom>
              <a:avLst/>
              <a:gdLst>
                <a:gd name="connsiteX0" fmla="*/ 0 w 3717561"/>
                <a:gd name="connsiteY0" fmla="*/ 0 h 689548"/>
                <a:gd name="connsiteX1" fmla="*/ 1783829 w 3717561"/>
                <a:gd name="connsiteY1" fmla="*/ 689548 h 689548"/>
                <a:gd name="connsiteX2" fmla="*/ 3717561 w 3717561"/>
                <a:gd name="connsiteY2" fmla="*/ 314794 h 68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17561" h="689548">
                  <a:moveTo>
                    <a:pt x="0" y="0"/>
                  </a:moveTo>
                  <a:lnTo>
                    <a:pt x="1783829" y="689548"/>
                  </a:lnTo>
                  <a:lnTo>
                    <a:pt x="3717561" y="314794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2" name="Прямая соединительная линия 11"/>
          <p:cNvCxnSpPr>
            <a:endCxn id="10" idx="0"/>
          </p:cNvCxnSpPr>
          <p:nvPr/>
        </p:nvCxnSpPr>
        <p:spPr>
          <a:xfrm flipH="1">
            <a:off x="2333496" y="1985345"/>
            <a:ext cx="329785" cy="2932187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9" idx="1"/>
          </p:cNvCxnSpPr>
          <p:nvPr/>
        </p:nvCxnSpPr>
        <p:spPr>
          <a:xfrm flipH="1">
            <a:off x="3372046" y="1362678"/>
            <a:ext cx="299347" cy="2952328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7" idx="2"/>
            <a:endCxn id="9" idx="2"/>
          </p:cNvCxnSpPr>
          <p:nvPr/>
        </p:nvCxnSpPr>
        <p:spPr>
          <a:xfrm flipH="1">
            <a:off x="5020963" y="1340768"/>
            <a:ext cx="295575" cy="2989229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10" idx="2"/>
          </p:cNvCxnSpPr>
          <p:nvPr/>
        </p:nvCxnSpPr>
        <p:spPr>
          <a:xfrm flipH="1">
            <a:off x="6051057" y="2298782"/>
            <a:ext cx="299622" cy="2933544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endCxn id="10" idx="1"/>
          </p:cNvCxnSpPr>
          <p:nvPr/>
        </p:nvCxnSpPr>
        <p:spPr>
          <a:xfrm flipH="1">
            <a:off x="4117326" y="2643832"/>
            <a:ext cx="289137" cy="2963248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34"/>
          <p:cNvGrpSpPr/>
          <p:nvPr/>
        </p:nvGrpSpPr>
        <p:grpSpPr>
          <a:xfrm>
            <a:off x="2019713" y="714606"/>
            <a:ext cx="3888432" cy="2497633"/>
            <a:chOff x="1115616" y="620688"/>
            <a:chExt cx="3888432" cy="2497633"/>
          </a:xfrm>
        </p:grpSpPr>
        <p:sp>
          <p:nvSpPr>
            <p:cNvPr id="31" name="TextBox 30"/>
            <p:cNvSpPr txBox="1"/>
            <p:nvPr/>
          </p:nvSpPr>
          <p:spPr>
            <a:xfrm>
              <a:off x="1115616" y="1484784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A</a:t>
              </a:r>
              <a:r>
                <a:rPr lang="en-US" sz="2400" dirty="0" smtClean="0"/>
                <a:t>1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483768" y="620688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A</a:t>
              </a:r>
              <a:r>
                <a:rPr lang="en-US" sz="2400" dirty="0" smtClean="0"/>
                <a:t>2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11960" y="620688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A</a:t>
              </a:r>
              <a:r>
                <a:rPr lang="en-US" sz="2400" dirty="0" smtClean="0"/>
                <a:t>3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491880" y="2348880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A</a:t>
              </a:r>
              <a:r>
                <a:rPr lang="en-US" sz="2400" dirty="0" smtClean="0"/>
                <a:t>n</a:t>
              </a:r>
              <a:endParaRPr lang="ru-RU" dirty="0"/>
            </a:p>
          </p:txBody>
        </p:sp>
      </p:grpSp>
      <p:grpSp>
        <p:nvGrpSpPr>
          <p:cNvPr id="8" name="Группа 35"/>
          <p:cNvGrpSpPr/>
          <p:nvPr/>
        </p:nvGrpSpPr>
        <p:grpSpPr>
          <a:xfrm>
            <a:off x="1731681" y="3738942"/>
            <a:ext cx="4104456" cy="2569641"/>
            <a:chOff x="1979712" y="1030089"/>
            <a:chExt cx="4104456" cy="2569641"/>
          </a:xfrm>
        </p:grpSpPr>
        <p:sp>
          <p:nvSpPr>
            <p:cNvPr id="37" name="TextBox 36"/>
            <p:cNvSpPr txBox="1"/>
            <p:nvPr/>
          </p:nvSpPr>
          <p:spPr>
            <a:xfrm>
              <a:off x="1979712" y="1844824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B</a:t>
              </a:r>
              <a:r>
                <a:rPr lang="en-US" sz="2400" dirty="0" smtClean="0"/>
                <a:t>1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059832" y="1052736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B</a:t>
              </a:r>
              <a:r>
                <a:rPr lang="en-US" sz="2400" dirty="0" smtClean="0"/>
                <a:t>2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92080" y="1030089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B</a:t>
              </a:r>
              <a:r>
                <a:rPr lang="en-US" sz="2400" dirty="0" smtClean="0"/>
                <a:t>3</a:t>
              </a:r>
              <a:endParaRPr lang="ru-R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211960" y="2830289"/>
              <a:ext cx="7920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err="1" smtClean="0"/>
                <a:t>B</a:t>
              </a:r>
              <a:r>
                <a:rPr lang="en-US" sz="2400" dirty="0" err="1" smtClean="0"/>
                <a:t>n</a:t>
              </a:r>
              <a:endParaRPr lang="ru-RU" dirty="0"/>
            </a:p>
          </p:txBody>
        </p:sp>
      </p:grpSp>
      <p:sp>
        <p:nvSpPr>
          <p:cNvPr id="35" name="Заголовок 1"/>
          <p:cNvSpPr txBox="1">
            <a:spLocks/>
          </p:cNvSpPr>
          <p:nvPr/>
        </p:nvSpPr>
        <p:spPr>
          <a:xfrm>
            <a:off x="5975648" y="2852936"/>
            <a:ext cx="26288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Боковое ребро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4122477" y="2278505"/>
            <a:ext cx="2263515" cy="3342806"/>
          </a:xfrm>
          <a:custGeom>
            <a:avLst/>
            <a:gdLst>
              <a:gd name="connsiteX0" fmla="*/ 299804 w 2263515"/>
              <a:gd name="connsiteY0" fmla="*/ 359764 h 3342806"/>
              <a:gd name="connsiteX1" fmla="*/ 2263515 w 2263515"/>
              <a:gd name="connsiteY1" fmla="*/ 0 h 3342806"/>
              <a:gd name="connsiteX2" fmla="*/ 1918741 w 2263515"/>
              <a:gd name="connsiteY2" fmla="*/ 2983043 h 3342806"/>
              <a:gd name="connsiteX3" fmla="*/ 0 w 2263515"/>
              <a:gd name="connsiteY3" fmla="*/ 3342806 h 3342806"/>
              <a:gd name="connsiteX4" fmla="*/ 299804 w 2263515"/>
              <a:gd name="connsiteY4" fmla="*/ 359764 h 334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515" h="3342806">
                <a:moveTo>
                  <a:pt x="299804" y="359764"/>
                </a:moveTo>
                <a:lnTo>
                  <a:pt x="2263515" y="0"/>
                </a:lnTo>
                <a:lnTo>
                  <a:pt x="1918741" y="2983043"/>
                </a:lnTo>
                <a:lnTo>
                  <a:pt x="0" y="3342806"/>
                </a:lnTo>
                <a:lnTo>
                  <a:pt x="299804" y="359764"/>
                </a:lnTo>
                <a:close/>
              </a:path>
            </a:pathLst>
          </a:custGeom>
          <a:solidFill>
            <a:srgbClr val="FFC0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5867128" y="4149080"/>
            <a:ext cx="26288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Боковая грань</a:t>
            </a:r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5543600" y="1196752"/>
            <a:ext cx="26288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Основание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2683422" y="1334125"/>
            <a:ext cx="3687580" cy="1304144"/>
          </a:xfrm>
          <a:custGeom>
            <a:avLst/>
            <a:gdLst>
              <a:gd name="connsiteX0" fmla="*/ 0 w 3687580"/>
              <a:gd name="connsiteY0" fmla="*/ 614596 h 1304144"/>
              <a:gd name="connsiteX1" fmla="*/ 1034321 w 3687580"/>
              <a:gd name="connsiteY1" fmla="*/ 14990 h 1304144"/>
              <a:gd name="connsiteX2" fmla="*/ 2668249 w 3687580"/>
              <a:gd name="connsiteY2" fmla="*/ 0 h 1304144"/>
              <a:gd name="connsiteX3" fmla="*/ 3687580 w 3687580"/>
              <a:gd name="connsiteY3" fmla="*/ 929390 h 1304144"/>
              <a:gd name="connsiteX4" fmla="*/ 1738859 w 3687580"/>
              <a:gd name="connsiteY4" fmla="*/ 1304144 h 1304144"/>
              <a:gd name="connsiteX5" fmla="*/ 0 w 3687580"/>
              <a:gd name="connsiteY5" fmla="*/ 614596 h 13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87580" h="1304144">
                <a:moveTo>
                  <a:pt x="0" y="614596"/>
                </a:moveTo>
                <a:lnTo>
                  <a:pt x="1034321" y="14990"/>
                </a:lnTo>
                <a:lnTo>
                  <a:pt x="2668249" y="0"/>
                </a:lnTo>
                <a:lnTo>
                  <a:pt x="3687580" y="929390"/>
                </a:lnTo>
                <a:lnTo>
                  <a:pt x="1738859" y="1304144"/>
                </a:lnTo>
                <a:lnTo>
                  <a:pt x="0" y="614596"/>
                </a:lnTo>
                <a:close/>
              </a:path>
            </a:pathLst>
          </a:custGeom>
          <a:solidFill>
            <a:srgbClr val="92D05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3815408" y="1844824"/>
            <a:ext cx="0" cy="3024336"/>
          </a:xfrm>
          <a:prstGeom prst="line">
            <a:avLst/>
          </a:prstGeom>
          <a:ln w="5715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Заголовок 1"/>
          <p:cNvSpPr txBox="1">
            <a:spLocks/>
          </p:cNvSpPr>
          <p:nvPr/>
        </p:nvSpPr>
        <p:spPr>
          <a:xfrm>
            <a:off x="899592" y="2780928"/>
            <a:ext cx="190770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Высота</a:t>
            </a:r>
            <a:r>
              <a:rPr kumimoji="0" lang="ru-RU" sz="240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240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799184" y="3284984"/>
            <a:ext cx="2008682" cy="269823"/>
          </a:xfrm>
          <a:custGeom>
            <a:avLst/>
            <a:gdLst>
              <a:gd name="connsiteX0" fmla="*/ 0 w 2008682"/>
              <a:gd name="connsiteY0" fmla="*/ 0 h 269823"/>
              <a:gd name="connsiteX1" fmla="*/ 14990 w 2008682"/>
              <a:gd name="connsiteY1" fmla="*/ 269823 h 269823"/>
              <a:gd name="connsiteX2" fmla="*/ 2008682 w 2008682"/>
              <a:gd name="connsiteY2" fmla="*/ 164892 h 269823"/>
              <a:gd name="connsiteX3" fmla="*/ 2008682 w 2008682"/>
              <a:gd name="connsiteY3" fmla="*/ 164892 h 26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8682" h="269823">
                <a:moveTo>
                  <a:pt x="0" y="0"/>
                </a:moveTo>
                <a:lnTo>
                  <a:pt x="14990" y="269823"/>
                </a:lnTo>
                <a:lnTo>
                  <a:pt x="2008682" y="164892"/>
                </a:lnTo>
                <a:lnTo>
                  <a:pt x="2008682" y="164892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Заголовок 1"/>
          <p:cNvSpPr txBox="1">
            <a:spLocks/>
          </p:cNvSpPr>
          <p:nvPr/>
        </p:nvSpPr>
        <p:spPr>
          <a:xfrm>
            <a:off x="2051720" y="188640"/>
            <a:ext cx="4896544" cy="5486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n-</a:t>
            </a:r>
            <a:r>
              <a:rPr kumimoji="0" lang="ru-RU" sz="4000" b="1" i="1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угольная призма</a:t>
            </a:r>
            <a:endParaRPr kumimoji="0" lang="ru-RU" sz="4000" b="1" i="1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41" grpId="0"/>
      <p:bldP spid="42" grpId="0"/>
      <p:bldP spid="48" grpId="0" animBg="1"/>
      <p:bldP spid="55" grpId="0"/>
      <p:bldP spid="56" grpId="0" animBg="1"/>
      <p:bldP spid="60" grpId="0" animBg="1"/>
      <p:bldP spid="6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3744416" cy="864096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Наклонная призма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860032" y="980728"/>
            <a:ext cx="3744416" cy="86409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Прямая призма</a:t>
            </a:r>
          </a:p>
        </p:txBody>
      </p:sp>
      <p:pic>
        <p:nvPicPr>
          <p:cNvPr id="6" name="Рисунок 5" descr="hello_html_m4bc6f96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576" y="2492896"/>
            <a:ext cx="7632848" cy="2592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5756" y="215678"/>
            <a:ext cx="5328592" cy="836712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Правильная призма</a:t>
            </a:r>
            <a:endParaRPr lang="ru-RU" dirty="0"/>
          </a:p>
        </p:txBody>
      </p:sp>
      <p:pic>
        <p:nvPicPr>
          <p:cNvPr id="6" name="Содержимое 5" descr="пра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903"/>
          <a:stretch>
            <a:fillRect/>
          </a:stretch>
        </p:blipFill>
        <p:spPr>
          <a:xfrm>
            <a:off x="683568" y="1844824"/>
            <a:ext cx="7770484" cy="1944216"/>
          </a:xfr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67544" y="3861048"/>
            <a:ext cx="1674186" cy="5760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треугольная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411760" y="3861048"/>
            <a:ext cx="2232248" cy="5760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четырехугольная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60032" y="3861048"/>
            <a:ext cx="1674186" cy="5760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пятиугольная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876255" y="3861048"/>
            <a:ext cx="1993079" cy="5760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шестиугольная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4834880" cy="9087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Сколько ребер у пятиугольной призмы?</a:t>
            </a:r>
          </a:p>
          <a:p>
            <a:r>
              <a:rPr lang="ru-RU" dirty="0" smtClean="0"/>
              <a:t>Сколько граней у 20-угольной призмы?</a:t>
            </a:r>
          </a:p>
          <a:p>
            <a:r>
              <a:rPr lang="ru-RU" dirty="0" smtClean="0"/>
              <a:t>Сколько вершин у 100-угольной призмы?</a:t>
            </a:r>
          </a:p>
          <a:p>
            <a:r>
              <a:rPr lang="ru-RU" dirty="0" smtClean="0"/>
              <a:t>У какой призмы высота равна ее боковому ребру?</a:t>
            </a:r>
          </a:p>
          <a:p>
            <a:r>
              <a:rPr lang="ru-RU" dirty="0" smtClean="0"/>
              <a:t>Верно ли, что у правильной призмы боковые ребра прямоугольники?</a:t>
            </a:r>
            <a:endParaRPr lang="ru-RU" dirty="0"/>
          </a:p>
          <a:p>
            <a:r>
              <a:rPr lang="ru-RU" dirty="0" smtClean="0"/>
              <a:t>Существует ли призма, у которой только одна грань прямоугольник?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133</Words>
  <Application>Microsoft Office PowerPoint</Application>
  <PresentationFormat>Экран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Многогранники</vt:lpstr>
      <vt:lpstr>Слайд 2</vt:lpstr>
      <vt:lpstr>Повторение </vt:lpstr>
      <vt:lpstr>Слайд 4</vt:lpstr>
      <vt:lpstr>Слайд 5</vt:lpstr>
      <vt:lpstr>Наклонная призма</vt:lpstr>
      <vt:lpstr>Правильная призма</vt:lpstr>
      <vt:lpstr>Проверь себя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Призма</dc:title>
  <dc:creator>Скрыпцова</dc:creator>
  <cp:lastModifiedBy>Скрыпцова</cp:lastModifiedBy>
  <cp:revision>16</cp:revision>
  <dcterms:created xsi:type="dcterms:W3CDTF">2016-12-04T10:33:14Z</dcterms:created>
  <dcterms:modified xsi:type="dcterms:W3CDTF">2016-12-04T20:31:13Z</dcterms:modified>
</cp:coreProperties>
</file>